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82" r:id="rId7"/>
    <p:sldId id="283" r:id="rId8"/>
    <p:sldId id="285" r:id="rId9"/>
    <p:sldId id="289" r:id="rId10"/>
    <p:sldId id="284" r:id="rId11"/>
    <p:sldId id="290" r:id="rId12"/>
    <p:sldId id="288" r:id="rId13"/>
    <p:sldId id="287" r:id="rId14"/>
    <p:sldId id="286" r:id="rId15"/>
    <p:sldId id="29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024E7-3F8B-44F7-9B3B-2DF7B34A0969}" v="9" dt="2024-02-27T13:33:14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F24F-4759-0A75-1C06-1C26F051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932B8-AF94-1535-1CAF-DCF6C359B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01F2B-E5D5-9032-335F-B746858D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4295-2CC6-2C4F-A148-1558B5BD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73C2A-FFBE-E943-9A6A-00E755CA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204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A30C-8ADF-34CA-C237-A2A471FF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A9F5A-6861-6FF9-AF82-79648C50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7D13B-98DF-FCA0-5B30-3A94F318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1974-5A64-1F23-476B-D644A765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1329-28DE-93F4-2E0D-81B4081F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047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32163-9685-68C2-BC52-EAAFDFE66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EB3D3-5E9D-2DF3-CBB1-3978F46BB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2DFE-17CF-C7A5-EED7-37E0E0DF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6D9BE-B5ED-F776-6F7C-618428B7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5F5A-DB0C-6BB6-B7DC-8CA29C09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718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ACD9-CD5B-0185-09D9-52A56F24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E8C2-21C4-E413-66B2-2E6353C1F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6168C-8A94-7913-7975-7FE2F38D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17AF5-33BA-D1FB-9D2D-A9FEBF26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A86CA-AD46-573D-5A1C-1A51008A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80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9642-4C29-D759-5DD6-F2500545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E405-8BC5-FD69-3FF4-D21D32F70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A64A-D983-1BF1-3689-BE1AF3C4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007E2-B75E-D1CA-73CA-C339F27C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075E-7511-C50A-9EA5-D72C3178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9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09EB-1870-C6E7-812F-FAA4F08E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0B9F5-4ED5-13DD-7B66-4CCA3358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1A007-E259-B152-B92C-E95B99A0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5A9E6-D69F-1960-374A-A6568514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9C735-2B31-05AB-FE78-76A59B12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BEFE1-B9D2-E308-2B7F-387315A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68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3221-FDC5-B4F7-2E54-34974572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6E99-2336-C6E7-BFE6-14717CBBD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78213-FDB5-CCEE-C660-3B5D06FA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AA463-B49D-5D2D-921D-294A7D648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C8FF1-20E1-ECA1-B6C3-85CF0539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01AFA-E8A0-9A0B-EDFE-21F27F1B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4F1A7-E2E5-D6D9-8793-EE58E541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870FD-DE0F-21FC-3D21-BCC8E5C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79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DBD9-D199-203F-B944-7EDC73F5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F7E03-81F8-C0FB-D1FF-90A888FA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BD74E-AA98-D5AE-CB3E-4B4774BD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AA92-13EF-5D23-1EC0-A72D6569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EF57D-9934-025A-BF7D-F3C07662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C58A-305D-4F3F-2885-05CB2957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54162-E787-8E99-B3A9-545F07B0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617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D9AB-129A-FDBF-A08D-42A8E0A0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5D78-EF97-BA86-5FDC-A9C93C90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9ADA2-177E-2168-B8A1-FE57988E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AC1E9-88E2-9E25-8736-306AD5E0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1AF4-7BE9-5B21-E81A-2397E811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511B-2F30-3E32-9A0B-F43B170C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34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7D60-8C25-29EC-133C-42F5D7EC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92B5C-E3CF-50A6-0964-0296ED29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653E1-8E73-9B66-0697-68B5A95C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034F-AB4F-3F83-889D-E93A4496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719E0-E026-EBC8-B0C2-050DCB23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58BA6-1DCB-0543-0306-B671A1C4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215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B1164-2483-2EF9-C033-28F2A74B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4618-9BF9-EFC2-F2E3-31724DBF4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FE87-7ED2-A4CF-3CF4-124BE3DC0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9C8C-471F-4DC0-B331-0645B08FE604}" type="datetimeFigureOut">
              <a:rPr lang="et-EE" smtClean="0"/>
              <a:t>15.04.2024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95A3-6F7A-FA0B-BE0A-BC14BF421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738E0-38B2-31B3-8AF2-9902BBC1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0114-27CC-45F3-8EEB-CD2707A4D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26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mit.ee/et/kontakt" TargetMode="External"/><Relationship Id="rId2" Type="http://schemas.openxmlformats.org/officeDocument/2006/relationships/hyperlink" Target="mailto:Kai.Raudvere@pria.e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31241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BD42D0B-DF1A-7C28-B1FF-107E48F3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1199F02-7111-5520-7D69-DF0311E8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80573" y="489730"/>
            <a:ext cx="2210459" cy="40190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35F8DDDE-1402-18CA-DD49-C1F2A07BAF70}"/>
              </a:ext>
            </a:extLst>
          </p:cNvPr>
          <p:cNvSpPr txBox="1">
            <a:spLocks/>
          </p:cNvSpPr>
          <p:nvPr/>
        </p:nvSpPr>
        <p:spPr>
          <a:xfrm>
            <a:off x="461900" y="286387"/>
            <a:ext cx="5634100" cy="1514385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glow rad="165100">
              <a:schemeClr val="tx1">
                <a:alpha val="72000"/>
              </a:schemeClr>
            </a:glow>
            <a:softEdge rad="889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Source Sans Pro Regular" charset="0"/>
                <a:ea typeface="+mj-ea"/>
                <a:cs typeface="+mj-cs"/>
              </a:defRPr>
            </a:lvl1pPr>
          </a:lstStyle>
          <a:p>
            <a:r>
              <a:rPr lang="et-EE" dirty="0">
                <a:latin typeface="+mn-lt"/>
              </a:rPr>
              <a:t>Lageraiete tuvastamine satelliidilt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64F7F-B258-9C13-F4E1-24BE6491CBAC}"/>
              </a:ext>
            </a:extLst>
          </p:cNvPr>
          <p:cNvSpPr txBox="1"/>
          <p:nvPr/>
        </p:nvSpPr>
        <p:spPr>
          <a:xfrm>
            <a:off x="490524" y="1898339"/>
            <a:ext cx="4526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Tauri Tampuu</a:t>
            </a:r>
            <a:endParaRPr lang="et-EE" dirty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>
                <a:solidFill>
                  <a:schemeClr val="bg1"/>
                </a:solidFill>
              </a:rPr>
              <a:t>Kasutajakoolitus, arutelu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C9A-9528-2014-7766-F96EEB03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HDForest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69FF-B467-610A-7309-BC8BE747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Üldine info:</a:t>
            </a:r>
          </a:p>
          <a:p>
            <a:r>
              <a:rPr lang="et-EE" dirty="0"/>
              <a:t>Majandab metsa Eestis, Lätis, Leedus, Taanis, Saksamaal</a:t>
            </a:r>
          </a:p>
          <a:p>
            <a:pPr marL="0" indent="0">
              <a:buNone/>
            </a:pPr>
            <a:r>
              <a:rPr lang="et-EE" dirty="0"/>
              <a:t>Hinnangu täpsus:</a:t>
            </a:r>
          </a:p>
          <a:p>
            <a:r>
              <a:rPr lang="et-EE" dirty="0"/>
              <a:t>Metsavaru hindamine ~80% täpsusega on piisav</a:t>
            </a:r>
          </a:p>
          <a:p>
            <a:r>
              <a:rPr lang="et-EE" dirty="0"/>
              <a:t>&gt;0.5 ha suurese ala kohta on piisav</a:t>
            </a:r>
          </a:p>
          <a:p>
            <a:r>
              <a:rPr lang="et-EE" dirty="0"/>
              <a:t>Infokihi uuendamine ~1 kuus on piisav</a:t>
            </a:r>
          </a:p>
        </p:txBody>
      </p:sp>
    </p:spTree>
    <p:extLst>
      <p:ext uri="{BB962C8B-B14F-4D97-AF65-F5344CB8AC3E}">
        <p14:creationId xmlns:p14="http://schemas.microsoft.com/office/powerpoint/2010/main" val="336996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4C62-32B1-0D2D-781C-3937C021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Metsanduse reaalmajanduse edasised piloodi-ideed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9B69-5188-2B9B-D99C-879DACD7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8141"/>
          </a:xfrm>
        </p:spPr>
        <p:txBody>
          <a:bodyPr>
            <a:normAutofit fontScale="55000" lnSpcReduction="20000"/>
          </a:bodyPr>
          <a:lstStyle/>
          <a:p>
            <a:r>
              <a:rPr lang="et-EE" dirty="0"/>
              <a:t>Lageraie 0.2-0.5 ha aladel Sentinel-2 + </a:t>
            </a:r>
            <a:r>
              <a:rPr lang="et-EE" dirty="0" err="1"/>
              <a:t>Landsat</a:t>
            </a:r>
            <a:r>
              <a:rPr lang="et-EE" dirty="0"/>
              <a:t> + Sentinel-1 tagasihajumine (ilma S1 koherentsuseta)</a:t>
            </a:r>
          </a:p>
          <a:p>
            <a:pPr lvl="1"/>
            <a:r>
              <a:rPr lang="et-EE" dirty="0"/>
              <a:t>Alternatiivina kasutada olemasolevat &gt;0.5 ha mudelit, aga koguda kõrvutisi metsateatisi langiks (saab väiksemad eraldised ühendada suuremaks alaks)</a:t>
            </a:r>
          </a:p>
          <a:p>
            <a:r>
              <a:rPr lang="et-EE" dirty="0"/>
              <a:t>Lageraie ala piiritlemine (pikslipõhine mudel) / puittaimestiku esinemise mask</a:t>
            </a:r>
          </a:p>
          <a:p>
            <a:r>
              <a:rPr lang="et-EE" dirty="0"/>
              <a:t>Metsauuenduse jälgimine/tuvastamine (metsa omaniku kohustus uuendada)</a:t>
            </a:r>
          </a:p>
          <a:p>
            <a:pPr lvl="1"/>
            <a:r>
              <a:rPr lang="et-EE" dirty="0"/>
              <a:t>Metsa klassi muutuse tuvastamine, nt raiesmikust noorendikuks (keskmine metsa kõrgus &gt;1.3m)</a:t>
            </a:r>
          </a:p>
          <a:p>
            <a:r>
              <a:rPr lang="et-EE" dirty="0"/>
              <a:t>Metsastumine/metsastamine (maakasutuse muutumine) (LULUCF)</a:t>
            </a:r>
          </a:p>
          <a:p>
            <a:r>
              <a:rPr lang="et-EE" dirty="0"/>
              <a:t>Tormimurru tuvastamine radarilt (Sentinel-1)</a:t>
            </a:r>
          </a:p>
          <a:p>
            <a:r>
              <a:rPr lang="et-EE" dirty="0"/>
              <a:t>Muid raieid ei saa hästi tuvastada (nt harvendusraie ei paista välja) meie katsetuste valgel (va lageraiet meenutav suurepinnaline sanitaarraie)</a:t>
            </a:r>
          </a:p>
          <a:p>
            <a:pPr lvl="1"/>
            <a:r>
              <a:rPr lang="et-EE" dirty="0"/>
              <a:t>Kõrglahutusega optilise (Planet, 3.5 m) pealt võiks saada (võibolla ikka liiga jäme)?</a:t>
            </a:r>
          </a:p>
          <a:p>
            <a:r>
              <a:rPr lang="et-EE" dirty="0"/>
              <a:t>Osa m</a:t>
            </a:r>
            <a:r>
              <a:rPr lang="fi-FI" dirty="0" err="1"/>
              <a:t>etsa</a:t>
            </a:r>
            <a:r>
              <a:rPr lang="fi-FI" dirty="0"/>
              <a:t> </a:t>
            </a:r>
            <a:r>
              <a:rPr lang="fi-FI" dirty="0" err="1"/>
              <a:t>takseerimistööde</a:t>
            </a:r>
            <a:r>
              <a:rPr lang="fi-FI" dirty="0"/>
              <a:t> </a:t>
            </a:r>
            <a:r>
              <a:rPr lang="fi-FI" dirty="0" err="1"/>
              <a:t>asendamine</a:t>
            </a:r>
            <a:r>
              <a:rPr lang="fi-FI" dirty="0"/>
              <a:t> </a:t>
            </a:r>
            <a:r>
              <a:rPr lang="fi-FI" dirty="0" err="1"/>
              <a:t>kaugseirega</a:t>
            </a:r>
            <a:r>
              <a:rPr lang="et-EE" dirty="0"/>
              <a:t>: </a:t>
            </a:r>
            <a:r>
              <a:rPr lang="et-EE" dirty="0" err="1"/>
              <a:t>liigiline</a:t>
            </a:r>
            <a:r>
              <a:rPr lang="et-EE" dirty="0"/>
              <a:t> koosseis, vanus (Sentine-2, </a:t>
            </a:r>
            <a:r>
              <a:rPr lang="et-EE" dirty="0" err="1"/>
              <a:t>Landsat</a:t>
            </a:r>
            <a:r>
              <a:rPr lang="et-EE" dirty="0"/>
              <a:t>)</a:t>
            </a:r>
          </a:p>
          <a:p>
            <a:r>
              <a:rPr lang="et-EE" dirty="0"/>
              <a:t>Puiduvaru hindamine satelliidilt (parim </a:t>
            </a:r>
            <a:r>
              <a:rPr lang="et-EE" dirty="0" err="1"/>
              <a:t>ajalisruumiline</a:t>
            </a:r>
            <a:r>
              <a:rPr lang="et-EE" dirty="0"/>
              <a:t> üldistusvõime); </a:t>
            </a:r>
            <a:r>
              <a:rPr lang="et-EE" dirty="0" err="1"/>
              <a:t>paeragu</a:t>
            </a:r>
            <a:r>
              <a:rPr lang="et-EE" dirty="0"/>
              <a:t> SMI (hajusad punktid), </a:t>
            </a:r>
            <a:r>
              <a:rPr lang="et-EE" dirty="0" err="1"/>
              <a:t>Lidar</a:t>
            </a:r>
            <a:r>
              <a:rPr lang="et-EE" dirty="0"/>
              <a:t> (1/4 Eestit aastas)</a:t>
            </a:r>
          </a:p>
          <a:p>
            <a:r>
              <a:rPr lang="et-EE" dirty="0"/>
              <a:t>Metsade üleujutusperioodi pikkuse mõõtmine (kaardistamine), mis lubaks hinnata, kas turbakiht seob või emiteerib CO2-te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Fookus (potentsiaal ja vajadus </a:t>
            </a:r>
            <a:r>
              <a:rPr lang="et-EE" dirty="0" err="1"/>
              <a:t>KAURi</a:t>
            </a:r>
            <a:r>
              <a:rPr lang="et-EE" dirty="0"/>
              <a:t> vaates): inimese põhjustatud ja looduslikud häiringud ja </a:t>
            </a:r>
            <a:r>
              <a:rPr lang="et-EE" dirty="0" err="1"/>
              <a:t>liigiline</a:t>
            </a:r>
            <a:r>
              <a:rPr lang="et-EE" dirty="0"/>
              <a:t> koosseis</a:t>
            </a:r>
          </a:p>
        </p:txBody>
      </p:sp>
    </p:spTree>
    <p:extLst>
      <p:ext uri="{BB962C8B-B14F-4D97-AF65-F5344CB8AC3E}">
        <p14:creationId xmlns:p14="http://schemas.microsoft.com/office/powerpoint/2010/main" val="162837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44AB-78A0-0BD5-812C-D012317D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Mitte-metsandusega seotud ideed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5C3B-DE93-E004-20B1-DE369BB9F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Mullakaardi uuendamine:</a:t>
            </a:r>
          </a:p>
          <a:p>
            <a:pPr lvl="1"/>
            <a:r>
              <a:rPr lang="et-EE" dirty="0"/>
              <a:t>Optiliselt satelliidipildilt taimestikuta mulla värvi järgi turba/orgaanika tuvastamine (teema soovitatud </a:t>
            </a:r>
            <a:r>
              <a:rPr lang="et-EE" dirty="0" err="1"/>
              <a:t>METKi</a:t>
            </a:r>
            <a:r>
              <a:rPr lang="et-EE" dirty="0"/>
              <a:t> poolt)</a:t>
            </a:r>
          </a:p>
          <a:p>
            <a:pPr lvl="1"/>
            <a:r>
              <a:rPr lang="et-EE" dirty="0"/>
              <a:t>Üleujutusperioodi pikkuse ja ruumilise ulatuse tuvastamine (põllud, rohumaad, metsad; lisaks ka roostik) sisendina hindamaks turba olemasolu ja GHG sidumis/emiteerimist </a:t>
            </a:r>
          </a:p>
          <a:p>
            <a:r>
              <a:rPr lang="et-EE" dirty="0"/>
              <a:t>Rohealade muutus mitterohealaks, sidusus</a:t>
            </a:r>
          </a:p>
          <a:p>
            <a:pPr lvl="1"/>
            <a:r>
              <a:rPr lang="et-EE" dirty="0"/>
              <a:t>Optilise satelliidi pealt (integreerida ka </a:t>
            </a:r>
            <a:r>
              <a:rPr lang="et-EE" dirty="0" err="1"/>
              <a:t>Lidar</a:t>
            </a:r>
            <a:r>
              <a:rPr lang="et-EE"/>
              <a:t>; võibolla </a:t>
            </a:r>
            <a:r>
              <a:rPr lang="et-EE" dirty="0"/>
              <a:t>kasu ka </a:t>
            </a:r>
            <a:r>
              <a:rPr lang="et-EE" dirty="0" err="1"/>
              <a:t>SAR-ist</a:t>
            </a:r>
            <a:r>
              <a:rPr lang="et-EE" dirty="0"/>
              <a:t>), ajaline lahutus parem kui Maa-ameti </a:t>
            </a:r>
            <a:r>
              <a:rPr lang="et-EE" dirty="0" err="1"/>
              <a:t>Lidariga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1429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8680-413C-AAF2-C6AB-DEB0D755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144B-743F-ABF4-8F0B-E0AAB416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469CED5-0732-FCDC-E48F-A5F3E3D1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"/>
            <a:ext cx="12192000" cy="6857512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0DD069BE-4F27-9E4C-270F-E257CD86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367" y="4012725"/>
            <a:ext cx="5210906" cy="9474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38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023-0862-4AE3-4766-214958C8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Töö eesmärk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C99F-EE87-D1AC-2B6B-A19C9E45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940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/>
              <a:t>Tuvastada lageraieid vabalt kättesaadavatelt satelliitandmetelt Valga- ja Läänemaa näitel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Koosoleku eesmärk</a:t>
            </a:r>
          </a:p>
          <a:p>
            <a:r>
              <a:rPr lang="et-EE" dirty="0"/>
              <a:t>Lageraie piloodi teemal – kasutajakoolitus ja vajadusel korduskoolituse ajastamine</a:t>
            </a:r>
          </a:p>
          <a:p>
            <a:r>
              <a:rPr lang="et-EE" dirty="0" err="1"/>
              <a:t>Metsa-alaste</a:t>
            </a:r>
            <a:r>
              <a:rPr lang="et-EE" dirty="0"/>
              <a:t> ja LULUCF teemaliste pilootide ja rakenduste teemal</a:t>
            </a:r>
          </a:p>
          <a:p>
            <a:r>
              <a:rPr lang="et-EE" dirty="0"/>
              <a:t>Lageraie operatiivse jälgimise teemal: jooksvad kulud, edasine tööplaan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A0B5B-6B18-8CC7-957A-86C6CB06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85" y="1371500"/>
            <a:ext cx="6737356" cy="4805463"/>
          </a:xfrm>
          <a:prstGeom prst="rect">
            <a:avLst/>
          </a:prstGeom>
        </p:spPr>
      </p:pic>
      <p:pic>
        <p:nvPicPr>
          <p:cNvPr id="15" name="Picture 14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CE69D150-118C-84F2-4F28-91FAD860A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1" y="5712643"/>
            <a:ext cx="1741200" cy="4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2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6384-4F0A-FAA4-8C73-9FF4E298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Lageriaie</a:t>
            </a:r>
            <a:r>
              <a:rPr lang="et-EE" dirty="0"/>
              <a:t>: Lähtepunkt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1A6B-F1EB-A253-8B4D-79B9684E1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Töö suurim kasusaaja on Keskkonnaamet (</a:t>
            </a:r>
            <a:r>
              <a:rPr lang="et-EE" dirty="0" err="1"/>
              <a:t>KeA</a:t>
            </a:r>
            <a:r>
              <a:rPr lang="et-EE" dirty="0"/>
              <a:t>):</a:t>
            </a:r>
          </a:p>
          <a:p>
            <a:pPr lvl="1"/>
            <a:r>
              <a:rPr lang="et-EE" dirty="0"/>
              <a:t>50.000 metsateatist aastas, mis vajaksid realiseerimisel automaatset sulgemist</a:t>
            </a:r>
          </a:p>
          <a:p>
            <a:pPr lvl="1"/>
            <a:r>
              <a:rPr lang="et-EE" dirty="0"/>
              <a:t>Praegu suletakse inspekteerimise (satelliidiandmete vaatamine brauseris või helistamise teel) ametniku poolt</a:t>
            </a:r>
          </a:p>
          <a:p>
            <a:r>
              <a:rPr lang="et-EE" dirty="0"/>
              <a:t>Keskkonnaagentuur (KAUR)</a:t>
            </a:r>
          </a:p>
          <a:p>
            <a:pPr lvl="1"/>
            <a:r>
              <a:rPr lang="et-EE" dirty="0"/>
              <a:t>Täpsem aruandlus ja parem ülevaade metsade seisust</a:t>
            </a:r>
          </a:p>
          <a:p>
            <a:pPr lvl="1"/>
            <a:r>
              <a:rPr lang="et-EE" dirty="0"/>
              <a:t>Praegu kord aastas laeraiete kaart optiliselt satelliidilt (Peterson)</a:t>
            </a:r>
          </a:p>
          <a:p>
            <a:pPr marL="230400" lvl="1"/>
            <a:r>
              <a:rPr lang="et-EE" sz="2800" dirty="0"/>
              <a:t>Kaitsevägi</a:t>
            </a:r>
            <a:r>
              <a:rPr lang="et-EE" dirty="0"/>
              <a:t> (EKV)</a:t>
            </a:r>
          </a:p>
          <a:p>
            <a:pPr lvl="1"/>
            <a:r>
              <a:rPr lang="et-EE" dirty="0"/>
              <a:t>Tegevuste parem planeerimine</a:t>
            </a:r>
          </a:p>
        </p:txBody>
      </p:sp>
    </p:spTree>
    <p:extLst>
      <p:ext uri="{BB962C8B-B14F-4D97-AF65-F5344CB8AC3E}">
        <p14:creationId xmlns:p14="http://schemas.microsoft.com/office/powerpoint/2010/main" val="413308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7659-8C2B-6887-59FE-E718FEC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77"/>
            <a:ext cx="10515600" cy="1325563"/>
          </a:xfrm>
        </p:spPr>
        <p:txBody>
          <a:bodyPr/>
          <a:lstStyle/>
          <a:p>
            <a:r>
              <a:rPr lang="et-EE" dirty="0"/>
              <a:t>Lageraie: Tulemused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19815-E7D8-E6C2-F6EF-B7BF1E4C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Sentinel-2 + Sentinel-1 (koos andsid parima tulemuse)</a:t>
            </a:r>
          </a:p>
          <a:p>
            <a:r>
              <a:rPr lang="et-EE" dirty="0"/>
              <a:t>Sentinel-2 pildi </a:t>
            </a:r>
            <a:r>
              <a:rPr lang="et-EE" dirty="0" err="1"/>
              <a:t>saadavus</a:t>
            </a:r>
            <a:r>
              <a:rPr lang="et-EE" dirty="0"/>
              <a:t> (pilved) on suurim takistus</a:t>
            </a:r>
          </a:p>
          <a:p>
            <a:r>
              <a:rPr lang="et-EE" b="1" dirty="0"/>
              <a:t>Üks mudel kogu aasta kohta</a:t>
            </a:r>
          </a:p>
          <a:p>
            <a:r>
              <a:rPr lang="et-EE" dirty="0"/>
              <a:t>Täpsus: </a:t>
            </a:r>
          </a:p>
          <a:p>
            <a:pPr lvl="1"/>
            <a:r>
              <a:rPr lang="et-EE" dirty="0"/>
              <a:t>Mudelile tuttava 2022 aasta test-andmekogu: </a:t>
            </a:r>
            <a:r>
              <a:rPr lang="et-EE" dirty="0" err="1"/>
              <a:t>F-score</a:t>
            </a:r>
            <a:r>
              <a:rPr lang="et-EE" dirty="0"/>
              <a:t> 0.92</a:t>
            </a:r>
          </a:p>
          <a:p>
            <a:pPr lvl="1"/>
            <a:r>
              <a:rPr lang="et-EE" dirty="0"/>
              <a:t>Tundmatu aasta 2021 test-andmekogu: </a:t>
            </a:r>
            <a:r>
              <a:rPr lang="et-EE" dirty="0" err="1"/>
              <a:t>F-score</a:t>
            </a:r>
            <a:r>
              <a:rPr lang="et-EE" dirty="0"/>
              <a:t> 0.88</a:t>
            </a:r>
          </a:p>
          <a:p>
            <a:r>
              <a:rPr lang="et-EE" dirty="0"/>
              <a:t>Seega eeldame, et aastal 2023 see võiks samuti olla 0.85+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729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B276-1651-3727-40AA-22749C72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27" y="278969"/>
            <a:ext cx="2989987" cy="5897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2022 ja 2023</a:t>
            </a:r>
          </a:p>
          <a:p>
            <a:pPr marL="0" indent="0">
              <a:buNone/>
            </a:pPr>
            <a:r>
              <a:rPr lang="et-EE" dirty="0"/>
              <a:t>Era + riik metsaeraldised</a:t>
            </a:r>
          </a:p>
          <a:p>
            <a:pPr marL="0" indent="0">
              <a:buNone/>
            </a:pPr>
            <a:r>
              <a:rPr lang="et-EE" dirty="0"/>
              <a:t>Enamik mandri-Eestit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Shp</a:t>
            </a:r>
            <a:r>
              <a:rPr lang="et-EE" dirty="0"/>
              <a:t> fail</a:t>
            </a:r>
          </a:p>
          <a:p>
            <a:r>
              <a:rPr lang="et-EE" dirty="0"/>
              <a:t>QA</a:t>
            </a:r>
          </a:p>
          <a:p>
            <a:r>
              <a:rPr lang="et-EE" dirty="0"/>
              <a:t>Aegread</a:t>
            </a:r>
          </a:p>
          <a:p>
            <a:r>
              <a:rPr lang="et-EE" dirty="0"/>
              <a:t>Metoodika kirjeldus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/>
              <a:t>Kasutajakoolitus</a:t>
            </a:r>
          </a:p>
        </p:txBody>
      </p:sp>
      <p:pic>
        <p:nvPicPr>
          <p:cNvPr id="5" name="Picture 4" descr="A map of europe with red lines&#10;&#10;Description automatically generated">
            <a:extLst>
              <a:ext uri="{FF2B5EF4-FFF2-40B4-BE49-F238E27FC236}">
                <a16:creationId xmlns:a16="http://schemas.microsoft.com/office/drawing/2014/main" id="{FA33D5C0-DD4E-8E8C-956B-D48A1EFB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14" y="0"/>
            <a:ext cx="8992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1AB3-5EE2-BC0D-6EBA-E653379A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Lageraied operatiivseks teenuseks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C12E-D86F-4480-5B8F-C9261834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/>
              <a:t>Miks teenus, miks mitte teha maja sees?</a:t>
            </a:r>
          </a:p>
          <a:p>
            <a:r>
              <a:rPr lang="et-EE" dirty="0"/>
              <a:t>Vaja on masinõppevõimekust (mudeli kaasajastamine, vigade parandamine, edasiarendamine)</a:t>
            </a:r>
          </a:p>
          <a:p>
            <a:pPr lvl="1"/>
            <a:r>
              <a:rPr lang="et-EE" dirty="0"/>
              <a:t>sest masinõpe on parem, kui lävendipõhine lähenemine; närvivõrgud on parem kui </a:t>
            </a:r>
            <a:r>
              <a:rPr lang="et-EE" dirty="0" err="1"/>
              <a:t>RandomForest</a:t>
            </a:r>
            <a:endParaRPr lang="et-EE" dirty="0"/>
          </a:p>
          <a:p>
            <a:r>
              <a:rPr lang="et-EE" dirty="0"/>
              <a:t>Pole vaja üles ehitada kogu IT-taristut (piltide töötlemine, hoiustamine, mudeli jooksutamise keskkond), vaja vaid süsteemi päringute saatmiseks ja tulemuste vastuvõtmiseks</a:t>
            </a:r>
          </a:p>
          <a:p>
            <a:pPr lvl="1"/>
            <a:r>
              <a:rPr lang="et-EE" dirty="0"/>
              <a:t>Tagab paindlikkuse süsteemi muutuste tegemiseks </a:t>
            </a:r>
          </a:p>
          <a:p>
            <a:pPr lvl="2"/>
            <a:r>
              <a:rPr lang="et-EE" dirty="0"/>
              <a:t>Kõige kohmakam ja staatilisem on maja sisene välise pakkuja poolt loodud ja hallatav süsteem</a:t>
            </a:r>
          </a:p>
          <a:p>
            <a:pPr lvl="2"/>
            <a:r>
              <a:rPr lang="et-EE" dirty="0"/>
              <a:t>Sh saab teenuse osutajat ilma süsteemis ümberkorraldusi tegemata muuta</a:t>
            </a:r>
          </a:p>
          <a:p>
            <a:pPr lvl="2"/>
            <a:endParaRPr lang="et-EE" dirty="0"/>
          </a:p>
          <a:p>
            <a:pPr marL="0" lvl="1" indent="0">
              <a:buNone/>
            </a:pPr>
            <a:r>
              <a:rPr lang="et-EE" sz="2800" dirty="0"/>
              <a:t>Potentsiaalsed probleemkohad (</a:t>
            </a:r>
            <a:r>
              <a:rPr lang="et-EE" sz="2800" dirty="0" err="1"/>
              <a:t>KAURi</a:t>
            </a:r>
            <a:r>
              <a:rPr lang="et-EE" sz="2800" dirty="0"/>
              <a:t> vaates)</a:t>
            </a:r>
            <a:r>
              <a:rPr lang="et-EE" dirty="0"/>
              <a:t>: </a:t>
            </a:r>
          </a:p>
          <a:p>
            <a:pPr lvl="1"/>
            <a:r>
              <a:rPr lang="et-EE" dirty="0"/>
              <a:t>Administratiivne koormus riigiaustusele hangete korraldamise läbi (võrreldes maja sisese lahendusega)</a:t>
            </a:r>
          </a:p>
          <a:p>
            <a:pPr lvl="1"/>
            <a:r>
              <a:rPr lang="et-EE" dirty="0"/>
              <a:t>Konkurentsiküsimus, kui toetatakse ühe ettevõtte võimekuse väljaarendamist</a:t>
            </a:r>
          </a:p>
          <a:p>
            <a:pPr lvl="1"/>
            <a:r>
              <a:rPr lang="et-EE" dirty="0"/>
              <a:t>Sõltuvus ühest pakkujast (kellel on konkurentsieelis läbi juba välja arendatud metoodika omamise; NB! Mitte monopol läbi süsteemi haldamise läbi)</a:t>
            </a:r>
          </a:p>
          <a:p>
            <a:pPr lvl="1"/>
            <a:r>
              <a:rPr lang="et-EE" dirty="0"/>
              <a:t>Järjepidevuse tagamine: nt LULUCEF osas, lisab arvutuslikku ja administratiivset koormust, sest kogu aegrida peab olema võrreldav, mis tähendab igal iteratsioonil kõige algustest peale taas välja arvutamist (iga mudelisse tehtud muudatus tähendaks metoodika muutust; teenusepakkuja vahetamine tähendaks metoodika muutust)</a:t>
            </a:r>
          </a:p>
        </p:txBody>
      </p:sp>
    </p:spTree>
    <p:extLst>
      <p:ext uri="{BB962C8B-B14F-4D97-AF65-F5344CB8AC3E}">
        <p14:creationId xmlns:p14="http://schemas.microsoft.com/office/powerpoint/2010/main" val="81642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F4DE-6CF4-4CC2-C979-B858F037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Lageraied operatiivseks teenuseks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955E-B81A-0E34-231B-A6610D37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t-EE" dirty="0"/>
              <a:t>Kord kuus; metsateatistel &gt;0.5 ha </a:t>
            </a:r>
          </a:p>
          <a:p>
            <a:pPr lvl="1"/>
            <a:r>
              <a:rPr lang="et-EE" dirty="0"/>
              <a:t>Metsaregister: 1.7 miljonit eraldist; </a:t>
            </a:r>
            <a:r>
              <a:rPr lang="fi-FI" dirty="0"/>
              <a:t>6</a:t>
            </a:r>
            <a:r>
              <a:rPr lang="et-EE" dirty="0"/>
              <a:t>2</a:t>
            </a:r>
            <a:r>
              <a:rPr lang="fi-FI" dirty="0"/>
              <a:t>% </a:t>
            </a:r>
            <a:r>
              <a:rPr lang="et-EE" dirty="0"/>
              <a:t>eraldistes</a:t>
            </a:r>
            <a:r>
              <a:rPr lang="fi-FI" dirty="0"/>
              <a:t> ja </a:t>
            </a:r>
            <a:r>
              <a:rPr lang="et-EE" dirty="0"/>
              <a:t>90</a:t>
            </a:r>
            <a:r>
              <a:rPr lang="fi-FI" dirty="0"/>
              <a:t>% </a:t>
            </a:r>
            <a:r>
              <a:rPr lang="et-EE" dirty="0"/>
              <a:t>eraldiste </a:t>
            </a:r>
            <a:r>
              <a:rPr lang="fi-FI" dirty="0" err="1"/>
              <a:t>kogupindalast</a:t>
            </a:r>
            <a:r>
              <a:rPr lang="fi-FI" dirty="0"/>
              <a:t> on </a:t>
            </a:r>
            <a:r>
              <a:rPr lang="fi-FI" dirty="0" err="1"/>
              <a:t>kasutatavad</a:t>
            </a:r>
            <a:endParaRPr lang="et-EE" dirty="0"/>
          </a:p>
          <a:p>
            <a:r>
              <a:rPr lang="et-EE" dirty="0"/>
              <a:t>Piloodist operatiivseks:</a:t>
            </a:r>
          </a:p>
          <a:p>
            <a:pPr lvl="1"/>
            <a:r>
              <a:rPr lang="et-EE" dirty="0"/>
              <a:t>Kliendi poolne integratsioon </a:t>
            </a:r>
          </a:p>
          <a:p>
            <a:pPr lvl="1"/>
            <a:r>
              <a:rPr lang="et-EE" dirty="0"/>
              <a:t>KZ poolne integratsioon (luua mõlemale mugav automatiseeritud päring (API) ja luua selline API, mida kliendil on vaja)</a:t>
            </a:r>
          </a:p>
          <a:p>
            <a:pPr lvl="1"/>
            <a:r>
              <a:rPr lang="et-EE" dirty="0"/>
              <a:t>Töövoogude automatiseerimine: andmete ettevalmistus, töövoogude automatiseerimine</a:t>
            </a:r>
          </a:p>
          <a:p>
            <a:pPr lvl="1"/>
            <a:r>
              <a:rPr lang="et-EE" dirty="0"/>
              <a:t>Mudeli viimistlemine, täiendav arendamine (vahepeal lisandunud andmete kaasamine, kavalad </a:t>
            </a:r>
            <a:r>
              <a:rPr lang="et-EE" dirty="0" err="1"/>
              <a:t>järeltöötlus-scriptid</a:t>
            </a:r>
            <a:r>
              <a:rPr lang="et-EE" dirty="0"/>
              <a:t>, indeksitega katsetamine) </a:t>
            </a:r>
          </a:p>
          <a:p>
            <a:pPr lvl="1"/>
            <a:r>
              <a:rPr lang="et-EE" dirty="0"/>
              <a:t>Välja-arendamiskulu (~190 000, millest 40 000 on juba tehtud)</a:t>
            </a:r>
          </a:p>
          <a:p>
            <a:r>
              <a:rPr lang="et-EE" dirty="0"/>
              <a:t>Teenuse pakkumise jooksvad kulud 60 000 aastas (tarne kord kuus), 4-aastane raamleping</a:t>
            </a:r>
          </a:p>
          <a:p>
            <a:pPr lvl="1"/>
            <a:r>
              <a:rPr lang="et-EE" dirty="0"/>
              <a:t>Mudeli jooksev arendamine (ootamatu ilmastik; perioodiline mudeli </a:t>
            </a:r>
            <a:r>
              <a:rPr lang="et-EE" dirty="0" err="1"/>
              <a:t>taastreenimine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QA</a:t>
            </a:r>
          </a:p>
          <a:p>
            <a:pPr lvl="1"/>
            <a:r>
              <a:rPr lang="et-EE" dirty="0"/>
              <a:t>Sentinel-1 ja Sentinel-2 eeltöötlus, mudeli jooksutamise ja andmete hoidmise ja protsessimise kulud (serverid)</a:t>
            </a:r>
          </a:p>
          <a:p>
            <a:pPr lvl="1"/>
            <a:endParaRPr lang="et-EE" dirty="0"/>
          </a:p>
          <a:p>
            <a:pPr marL="0" lvl="1"/>
            <a:r>
              <a:rPr lang="et-EE" sz="2900" dirty="0"/>
              <a:t>PRIA</a:t>
            </a:r>
            <a:r>
              <a:rPr lang="et-EE" dirty="0"/>
              <a:t> kontakt, et küsida + / - kohta laheduse teenusena tellimise osas: </a:t>
            </a:r>
            <a:r>
              <a:rPr lang="et-EE" dirty="0">
                <a:hlinkClick r:id="rId2"/>
              </a:rPr>
              <a:t>Kai.Raudvere@pria.ee</a:t>
            </a:r>
            <a:r>
              <a:rPr lang="et-EE" dirty="0"/>
              <a:t>, 53542962</a:t>
            </a:r>
          </a:p>
          <a:p>
            <a:pPr marL="0" lvl="1"/>
            <a:r>
              <a:rPr lang="et-EE" dirty="0"/>
              <a:t>Lisaks, mina rääkisin </a:t>
            </a:r>
            <a:r>
              <a:rPr lang="et-EE" dirty="0" err="1"/>
              <a:t>Ojar</a:t>
            </a:r>
            <a:r>
              <a:rPr lang="et-EE" dirty="0"/>
              <a:t> Kristaliga </a:t>
            </a:r>
            <a:r>
              <a:rPr lang="et-EE" dirty="0" err="1"/>
              <a:t>KeMIT</a:t>
            </a:r>
            <a:r>
              <a:rPr lang="et-EE" dirty="0"/>
              <a:t> Ruumiandmete osakonnast API-de ja teenuse osas, mis jooksevad X-GISi: </a:t>
            </a:r>
            <a:r>
              <a:rPr lang="et-EE" dirty="0">
                <a:hlinkClick r:id="rId3"/>
              </a:rPr>
              <a:t>https://www.kemit.ee/et/kontakt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875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1779-C89A-B4A7-03D0-2858BBB8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Reaalajamajandus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4194B-9BE3-0891-5DFF-6F3EF494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Kellele veel oleks vaja lageraie rakendust:</a:t>
            </a:r>
          </a:p>
          <a:p>
            <a:r>
              <a:rPr lang="et-EE" dirty="0" err="1"/>
              <a:t>HDForest</a:t>
            </a:r>
            <a:r>
              <a:rPr lang="et-EE" dirty="0"/>
              <a:t> (Majandab metsa Eestis, Lätis, Leedus, Taanis, Saksamaal)</a:t>
            </a:r>
          </a:p>
          <a:p>
            <a:r>
              <a:rPr lang="et-EE" dirty="0"/>
              <a:t>EKV (lõpuks vajab pikslipõhist lähenemist)</a:t>
            </a:r>
          </a:p>
          <a:p>
            <a:r>
              <a:rPr lang="et-EE" dirty="0"/>
              <a:t>RMK (oleme piloodi käigus leidnud ebatäpsusi RMK andmetes)</a:t>
            </a:r>
          </a:p>
          <a:p>
            <a:r>
              <a:rPr lang="et-EE" dirty="0"/>
              <a:t>LULUCF hinnangud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52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4B8-4A93-0B56-6250-594B6835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HDForestile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huvi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pakkuvad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kaugseire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kasutusjuhud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metsanduses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F391-E303-467A-AD7A-EB19FF1B6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Ostetava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valideerimine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hinnapakkumise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tegemiseks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Praegune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probleem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on, et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hinnapakkumise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tegemiseks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aega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kolm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päeva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kuid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müüdavatel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metsakinnistutel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kasvava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mahu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osas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peab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usaldama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müüja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poolt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esitatavaid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andmeid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ja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neid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jõuta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kontrollida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Kaugseire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mahuhinnanguga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võimaldaks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veenduda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kas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pakutav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vastab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dokumentides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väidetavale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Vajalik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metsatagavara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mahu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hindamine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puuliigi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põhiselt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“x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tihumeetrit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kuuske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y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tihumeetrit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kaske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z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tihumeetrit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haaba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kinnistu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kohta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”)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Raiete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lageraie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harvendusraie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tuvastamine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~80%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täpsus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ehk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lubatav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veaprotsent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+/-20%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metsatagavara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hinnangu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osas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oleks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rahuldav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minimaalselt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0.5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hektari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suuruse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ala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koht</a:t>
            </a: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t-EE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HDForesti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enda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andmebaasides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oleva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info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võrdlemine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kaugseire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meetoditest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saadud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infoga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Andmebaasides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toimuva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uuendamise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ajaline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välp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aastas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Huvipakkuv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info: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M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etsatagavara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maht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puuliigi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põhiselt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iga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kinnistu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kohta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t-EE" altLang="en-US" sz="1600" dirty="0">
                <a:solidFill>
                  <a:srgbClr val="172B4D"/>
                </a:solidFill>
              </a:rPr>
              <a:t> R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aiete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lageraie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harvendusraie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tuvastamine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L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ooduslike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häiringute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tormimurd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üraskikolle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tuvastamine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t-EE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Kasvava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monitoorimine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tagamaks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õige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klassifitseemine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klassi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muutuse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tuvastamine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raiesmikust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noorendikuks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keskmine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kõrgus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&gt;1.3m)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t-EE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Raiete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(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või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ettevalmistustööde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)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tuvastamine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naaberkinnistutel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eesmärgiga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planeerida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ühiseid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raietöid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t-EE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takseerimise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välitööde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asendamine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kaugseirega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eesmärgiga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võimaldada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laustakseerimist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ja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tagada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mõjutamatus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Takseerimise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nõuded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riigiti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erinevad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Eestis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tulevad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riiklikust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metsakorraldamise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72B4D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172B4D"/>
                </a:solidFill>
                <a:effectLst/>
              </a:rPr>
              <a:t>juhendist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172B4D"/>
              </a:solidFill>
              <a:effectLst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E258B0-EEAF-9194-6568-BFE53018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hlinkClick r:id="rId2"/>
            <a:extLst>
              <a:ext uri="{FF2B5EF4-FFF2-40B4-BE49-F238E27FC236}">
                <a16:creationId xmlns:a16="http://schemas.microsoft.com/office/drawing/2014/main" id="{FB98862C-EB44-292A-1092-A22B92255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36338" y="655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614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8BAEE3EE145BB5675B3B4674103" ma:contentTypeVersion="6" ma:contentTypeDescription="Create a new document." ma:contentTypeScope="" ma:versionID="7f8dea40e8778d79492437ab9b5ed0fd">
  <xsd:schema xmlns:xsd="http://www.w3.org/2001/XMLSchema" xmlns:xs="http://www.w3.org/2001/XMLSchema" xmlns:p="http://schemas.microsoft.com/office/2006/metadata/properties" xmlns:ns2="035cb851-3c34-4f96-9d36-8c8cb80b744d" xmlns:ns3="bd84ef77-66ac-4486-8309-24ad8106a85e" targetNamespace="http://schemas.microsoft.com/office/2006/metadata/properties" ma:root="true" ma:fieldsID="4115982668119662001f1f0eed6b9707" ns2:_="" ns3:_="">
    <xsd:import namespace="035cb851-3c34-4f96-9d36-8c8cb80b744d"/>
    <xsd:import namespace="bd84ef77-66ac-4486-8309-24ad8106a8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cb851-3c34-4f96-9d36-8c8cb80b7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4ef77-66ac-4486-8309-24ad8106a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5649E-11F1-4362-8BF0-6FEFE22482B5}"/>
</file>

<file path=customXml/itemProps2.xml><?xml version="1.0" encoding="utf-8"?>
<ds:datastoreItem xmlns:ds="http://schemas.openxmlformats.org/officeDocument/2006/customXml" ds:itemID="{069AF908-E44B-4AD1-91C9-38BCB8DFF0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DB851-A268-4F5F-BE85-E2E9D9A7EABF}">
  <ds:schemaRefs>
    <ds:schemaRef ds:uri="http://schemas.microsoft.com/office/2006/metadata/properties"/>
    <ds:schemaRef ds:uri="http://schemas.microsoft.com/office/infopath/2007/PartnerControls"/>
    <ds:schemaRef ds:uri="bd84ef77-66ac-4486-8309-24ad8106a8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1134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Töö eesmärk</vt:lpstr>
      <vt:lpstr>Lageriaie: Lähtepunkt</vt:lpstr>
      <vt:lpstr>Lageraie: Tulemused</vt:lpstr>
      <vt:lpstr>PowerPoint Presentation</vt:lpstr>
      <vt:lpstr>Lageraied operatiivseks teenuseks</vt:lpstr>
      <vt:lpstr>Lageraied operatiivseks teenuseks</vt:lpstr>
      <vt:lpstr>Reaalajamajandus</vt:lpstr>
      <vt:lpstr>HDForestile huvi pakkuvad kaugseire kasutusjuhud metsanduses</vt:lpstr>
      <vt:lpstr>HDForest</vt:lpstr>
      <vt:lpstr>Metsanduse reaalmajanduse edasised piloodi-ideed</vt:lpstr>
      <vt:lpstr>Mitte-metsandusega seotud ideed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Tauri Tampuu</dc:creator>
  <cp:lastModifiedBy>Tanel Tamm</cp:lastModifiedBy>
  <cp:revision>2</cp:revision>
  <dcterms:created xsi:type="dcterms:W3CDTF">2024-02-26T07:34:42Z</dcterms:created>
  <dcterms:modified xsi:type="dcterms:W3CDTF">2024-04-15T10:49:27Z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0x010100C57D08BAEE3EE145BB5675B3B4674103</vt:lpwstr>
  </property>
  <property fmtid="{D5CDD505-2E9C-101B-9397-08002B2CF9AE}" pid="3" name="MediaServiceImageTags">
    <vt:lpwstr/>
  </property>
</Properties>
</file>